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33"/>
  </p:notesMasterIdLst>
  <p:sldIdLst>
    <p:sldId id="256" r:id="rId4"/>
    <p:sldId id="258" r:id="rId5"/>
    <p:sldId id="259" r:id="rId6"/>
    <p:sldId id="261" r:id="rId7"/>
    <p:sldId id="262" r:id="rId8"/>
    <p:sldId id="263" r:id="rId9"/>
    <p:sldId id="267" r:id="rId10"/>
    <p:sldId id="264" r:id="rId11"/>
    <p:sldId id="265" r:id="rId12"/>
    <p:sldId id="266" r:id="rId13"/>
    <p:sldId id="268" r:id="rId14"/>
    <p:sldId id="270" r:id="rId15"/>
    <p:sldId id="271" r:id="rId16"/>
    <p:sldId id="272" r:id="rId17"/>
    <p:sldId id="286" r:id="rId18"/>
    <p:sldId id="287" r:id="rId19"/>
    <p:sldId id="273" r:id="rId20"/>
    <p:sldId id="274" r:id="rId21"/>
    <p:sldId id="275" r:id="rId22"/>
    <p:sldId id="276" r:id="rId23"/>
    <p:sldId id="277" r:id="rId24"/>
    <p:sldId id="285" r:id="rId25"/>
    <p:sldId id="278" r:id="rId26"/>
    <p:sldId id="279"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9" autoAdjust="0"/>
    <p:restoredTop sz="87555" autoAdjust="0"/>
  </p:normalViewPr>
  <p:slideViewPr>
    <p:cSldViewPr snapToGrid="0">
      <p:cViewPr varScale="1">
        <p:scale>
          <a:sx n="134" d="100"/>
          <a:sy n="134" d="100"/>
        </p:scale>
        <p:origin x="56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17/09/2024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r>
              <a:rPr lang="en-GB" dirty="0"/>
              <a:t>Open source</a:t>
            </a:r>
          </a:p>
          <a:p>
            <a:r>
              <a:rPr lang="en-GB" dirty="0"/>
              <a:t>Container orchestration for privacy enhancing techniques</a:t>
            </a:r>
          </a:p>
          <a:p>
            <a:r>
              <a:rPr lang="en-GB" dirty="0"/>
              <a:t>Easily extensible to different types of data sources</a:t>
            </a:r>
          </a:p>
          <a:p>
            <a:r>
              <a:rPr lang="en-GB" dirty="0"/>
              <a:t>Algorithms can be developed in any language</a:t>
            </a:r>
          </a:p>
          <a:p>
            <a:r>
              <a:rPr lang="en-GB" dirty="0"/>
              <a:t>Other applications can connect using the API</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retrieves the result from the server.</a:t>
            </a:r>
          </a:p>
        </p:txBody>
      </p:sp>
      <p:sp>
        <p:nvSpPr>
          <p:cNvPr id="4" name="Slide Number Placeholder 3"/>
          <p:cNvSpPr>
            <a:spLocks noGrp="1"/>
          </p:cNvSpPr>
          <p:nvPr>
            <p:ph type="sldNum" sz="quarter" idx="5"/>
          </p:nvPr>
        </p:nvSpPr>
        <p:spPr/>
        <p:txBody>
          <a:bodyPr/>
          <a:lstStyle/>
          <a:p>
            <a:fld id="{1F232819-C3EC-4197-8554-3E2F79CEDC33}" type="slidenum">
              <a:rPr lang="en-NL" smtClean="0"/>
              <a:t>26</a:t>
            </a:fld>
            <a:endParaRPr lang="en-NL"/>
          </a:p>
        </p:txBody>
      </p:sp>
    </p:spTree>
    <p:extLst>
      <p:ext uri="{BB962C8B-B14F-4D97-AF65-F5344CB8AC3E}">
        <p14:creationId xmlns:p14="http://schemas.microsoft.com/office/powerpoint/2010/main" val="426807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diagram illustrates a collaboration between two organizations. In this scenario, users from </a:t>
            </a:r>
            <a:r>
              <a:rPr lang="en-US" dirty="0"/>
              <a:t>Organization 1</a:t>
            </a:r>
            <a:r>
              <a:rPr lang="en-US" b="0" i="0" dirty="0">
                <a:solidFill>
                  <a:srgbClr val="383838"/>
                </a:solidFill>
                <a:effectLst/>
                <a:latin typeface="Mulish"/>
              </a:rPr>
              <a:t> and </a:t>
            </a:r>
            <a:r>
              <a:rPr lang="en-US" dirty="0"/>
              <a:t>Organization 3</a:t>
            </a:r>
            <a:r>
              <a:rPr lang="en-US" b="0" i="0" dirty="0">
                <a:solidFill>
                  <a:srgbClr val="383838"/>
                </a:solidFill>
                <a:effectLst/>
                <a:latin typeface="Mulish"/>
              </a:rPr>
              <a:t> can request the execution of </a:t>
            </a:r>
            <a:r>
              <a:rPr lang="en-US" b="1" i="0" dirty="0">
                <a:solidFill>
                  <a:srgbClr val="383838"/>
                </a:solidFill>
                <a:effectLst/>
                <a:latin typeface="Mulish"/>
              </a:rPr>
              <a:t>tasks</a:t>
            </a:r>
            <a:r>
              <a:rPr lang="en-US" b="0" i="0" dirty="0">
                <a:solidFill>
                  <a:srgbClr val="383838"/>
                </a:solidFill>
                <a:effectLst/>
                <a:latin typeface="Mulish"/>
              </a:rPr>
              <a:t> within </a:t>
            </a:r>
            <a:r>
              <a:rPr lang="en-US" b="0" i="1" dirty="0">
                <a:solidFill>
                  <a:srgbClr val="383838"/>
                </a:solidFill>
                <a:effectLst/>
                <a:latin typeface="Mulish"/>
              </a:rPr>
              <a:t>Collaboration A</a:t>
            </a:r>
            <a:r>
              <a:rPr lang="en-US" b="0" i="0" dirty="0">
                <a:solidFill>
                  <a:srgbClr val="383838"/>
                </a:solidFill>
                <a:effectLst/>
                <a:latin typeface="Mulish"/>
              </a:rPr>
              <a:t>. In this case, a user from </a:t>
            </a:r>
            <a:r>
              <a:rPr lang="en-US" dirty="0"/>
              <a:t>Organization 1</a:t>
            </a:r>
            <a:r>
              <a:rPr lang="en-US" b="0" i="0" dirty="0">
                <a:solidFill>
                  <a:srgbClr val="383838"/>
                </a:solidFill>
                <a:effectLst/>
                <a:latin typeface="Mulish"/>
              </a:rPr>
              <a:t> might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11</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Now that we have an overview of how vantage6 manages the project resources and how it can be used to setup the analysis framework, we can see how vantage6 works on a technical level and how the infrastructure maps the aforementioned concepts. In vantage6, a user can pose a question through a </a:t>
            </a:r>
            <a:r>
              <a:rPr lang="en-US" b="1" i="0" dirty="0">
                <a:solidFill>
                  <a:srgbClr val="383838"/>
                </a:solidFill>
                <a:effectLst/>
                <a:latin typeface="Mulish"/>
              </a:rPr>
              <a:t>client</a:t>
            </a:r>
            <a:r>
              <a:rPr lang="en-US" b="0" i="0" dirty="0">
                <a:solidFill>
                  <a:srgbClr val="383838"/>
                </a:solidFill>
                <a:effectLst/>
                <a:latin typeface="Mulish"/>
              </a:rPr>
              <a:t> to the vantage6 </a:t>
            </a:r>
            <a:r>
              <a:rPr lang="en-US" b="1" i="0" dirty="0">
                <a:solidFill>
                  <a:srgbClr val="383838"/>
                </a:solidFill>
                <a:effectLst/>
                <a:latin typeface="Mulish"/>
              </a:rPr>
              <a:t>server</a:t>
            </a:r>
            <a:r>
              <a:rPr lang="en-US" b="0" i="0" dirty="0">
                <a:solidFill>
                  <a:srgbClr val="383838"/>
                </a:solidFill>
                <a:effectLst/>
                <a:latin typeface="Mulish"/>
              </a:rPr>
              <a:t>. Each organization with sensitive data contributes one </a:t>
            </a:r>
            <a:r>
              <a:rPr lang="en-US" b="1" i="0" dirty="0">
                <a:solidFill>
                  <a:srgbClr val="383838"/>
                </a:solidFill>
                <a:effectLst/>
                <a:latin typeface="Mulish"/>
              </a:rPr>
              <a:t>node</a:t>
            </a:r>
            <a:r>
              <a:rPr lang="en-US" b="0" i="0" dirty="0">
                <a:solidFill>
                  <a:srgbClr val="383838"/>
                </a:solidFill>
                <a:effectLst/>
                <a:latin typeface="Mulish"/>
              </a:rPr>
              <a:t> to the network. The nodes collect the computation request from the server and fetches the </a:t>
            </a:r>
            <a:r>
              <a:rPr lang="en-US" b="1" i="0" dirty="0">
                <a:solidFill>
                  <a:srgbClr val="383838"/>
                </a:solidFill>
                <a:effectLst/>
                <a:latin typeface="Mulish"/>
              </a:rPr>
              <a:t>algorithm</a:t>
            </a:r>
            <a:r>
              <a:rPr lang="en-US" b="0" i="0" dirty="0">
                <a:solidFill>
                  <a:srgbClr val="383838"/>
                </a:solidFill>
                <a:effectLst/>
                <a:latin typeface="Mulish"/>
              </a:rPr>
              <a:t> from the </a:t>
            </a:r>
            <a:r>
              <a:rPr lang="en-US" b="1" i="0" dirty="0">
                <a:solidFill>
                  <a:srgbClr val="383838"/>
                </a:solidFill>
                <a:effectLst/>
                <a:latin typeface="Mulish"/>
              </a:rPr>
              <a:t>algorithm store</a:t>
            </a:r>
            <a:r>
              <a:rPr lang="en-US" b="0" i="0" dirty="0">
                <a:solidFill>
                  <a:srgbClr val="383838"/>
                </a:solidFill>
                <a:effectLst/>
                <a:latin typeface="Mulish"/>
              </a:rPr>
              <a:t> to answer it. When the algorithm completes, the node sends the aggregated results back to the server.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16</a:t>
            </a:fld>
            <a:endParaRPr lang="en-NL"/>
          </a:p>
        </p:txBody>
      </p:sp>
    </p:spTree>
    <p:extLst>
      <p:ext uri="{BB962C8B-B14F-4D97-AF65-F5344CB8AC3E}">
        <p14:creationId xmlns:p14="http://schemas.microsoft.com/office/powerpoint/2010/main" val="11193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17</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23</a:t>
            </a:fld>
            <a:endParaRPr lang="en-GB"/>
          </a:p>
        </p:txBody>
      </p:sp>
    </p:spTree>
    <p:extLst>
      <p:ext uri="{BB962C8B-B14F-4D97-AF65-F5344CB8AC3E}">
        <p14:creationId xmlns:p14="http://schemas.microsoft.com/office/powerpoint/2010/main" val="276526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24</a:t>
            </a:fld>
            <a:endParaRPr lang="en-GB"/>
          </a:p>
        </p:txBody>
      </p:sp>
    </p:spTree>
    <p:extLst>
      <p:ext uri="{BB962C8B-B14F-4D97-AF65-F5344CB8AC3E}">
        <p14:creationId xmlns:p14="http://schemas.microsoft.com/office/powerpoint/2010/main" val="337855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 The central algorithm then computes the final result and sends it to the server.</a:t>
            </a:r>
          </a:p>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1F232819-C3EC-4197-8554-3E2F79CEDC33}" type="slidenum">
              <a:rPr lang="en-NL" smtClean="0"/>
              <a:t>25</a:t>
            </a:fld>
            <a:endParaRPr lang="en-NL"/>
          </a:p>
        </p:txBody>
      </p:sp>
    </p:spTree>
    <p:extLst>
      <p:ext uri="{BB962C8B-B14F-4D97-AF65-F5344CB8AC3E}">
        <p14:creationId xmlns:p14="http://schemas.microsoft.com/office/powerpoint/2010/main" val="50458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3.sv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9.sv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70AA13-FF02-D549-E786-1B0D75B7C256}"/>
              </a:ext>
            </a:extLst>
          </p:cNvPr>
          <p:cNvPicPr>
            <a:picLocks noChangeAspect="1"/>
          </p:cNvPicPr>
          <p:nvPr/>
        </p:nvPicPr>
        <p:blipFill>
          <a:blip r:embed="rId3">
            <a:extLst>
              <a:ext uri="{28A0092B-C50C-407E-A947-70E740481C1C}">
                <a14:useLocalDpi xmlns:a14="http://schemas.microsoft.com/office/drawing/2010/main" val="0"/>
              </a:ext>
            </a:extLst>
          </a:blip>
          <a:srcRect l="1864" r="1864"/>
          <a:stretch/>
        </p:blipFill>
        <p:spPr>
          <a:xfrm>
            <a:off x="1330846" y="1282800"/>
            <a:ext cx="8948271" cy="5228357"/>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Tree>
    <p:extLst>
      <p:ext uri="{BB962C8B-B14F-4D97-AF65-F5344CB8AC3E}">
        <p14:creationId xmlns:p14="http://schemas.microsoft.com/office/powerpoint/2010/main" val="315607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descr="A diagram of a study alpha&#10;&#10;Description automatically generated">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456" y="1574745"/>
            <a:ext cx="5619750"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sp>
        <p:nvSpPr>
          <p:cNvPr id="3" name="Content Placeholder 2">
            <a:extLst>
              <a:ext uri="{FF2B5EF4-FFF2-40B4-BE49-F238E27FC236}">
                <a16:creationId xmlns:a16="http://schemas.microsoft.com/office/drawing/2014/main" id="{0F1BD653-F9E4-193E-0F89-1839A885854E}"/>
              </a:ext>
            </a:extLst>
          </p:cNvPr>
          <p:cNvSpPr>
            <a:spLocks noGrp="1"/>
          </p:cNvSpPr>
          <p:nvPr>
            <p:ph idx="1"/>
          </p:nvPr>
        </p:nvSpPr>
        <p:spPr>
          <a:xfrm>
            <a:off x="694267" y="1853415"/>
            <a:ext cx="10515600" cy="4941615"/>
          </a:xfrm>
        </p:spPr>
        <p:txBody>
          <a:bodyPr/>
          <a:lstStyle/>
          <a:p>
            <a:pPr marL="0" indent="0" algn="just">
              <a:buNone/>
            </a:pPr>
            <a:r>
              <a:rPr lang="en-US" sz="1800" dirty="0">
                <a:latin typeface="Source Sans Pro"/>
              </a:rPr>
              <a:t>Let’s consider a scenario where you, on behalf of your research institute, want to conduct a new study on a particular illness across three major academic hospitals in the Netherlands: </a:t>
            </a:r>
            <a:r>
              <a:rPr lang="en-US" sz="1800" dirty="0" err="1">
                <a:latin typeface="Source Sans Pro"/>
              </a:rPr>
              <a:t>VUmc</a:t>
            </a:r>
            <a:r>
              <a:rPr lang="en-US" sz="1800" dirty="0">
                <a:latin typeface="Source Sans Pro"/>
              </a:rPr>
              <a:t> in Amsterdam, Maastricht UMC+, and UMC Utrecht, as these have valuable data related to the illness. Consider the following:</a:t>
            </a:r>
          </a:p>
          <a:p>
            <a:pPr algn="just"/>
            <a:r>
              <a:rPr lang="en-US" sz="1800" dirty="0">
                <a:latin typeface="Source Sans Pro"/>
              </a:rPr>
              <a:t>Your research institute has an existing collaboration (with a different purpose, not related with yours) with UMC Utrecht and UMC Groningen. Hence, there is a vantage6 node already running on your institution for the said collaboration.</a:t>
            </a:r>
          </a:p>
          <a:p>
            <a:pPr algn="just"/>
            <a:r>
              <a:rPr lang="en-US" sz="1800" dirty="0">
                <a:latin typeface="Source Sans Pro"/>
              </a:rPr>
              <a:t>You will be conducting this study with a colleague from your institute named Daphne. Both of you are already registered on the organization but without access to the existing collaborations.</a:t>
            </a:r>
          </a:p>
          <a:p>
            <a:pPr algn="just"/>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774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694267" y="1853415"/>
            <a:ext cx="10515600" cy="4941615"/>
          </a:xfrm>
        </p:spPr>
        <p:txBody>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In this case the organizations would be the academic hospitals as well as your own organization: </a:t>
            </a:r>
            <a:r>
              <a:rPr lang="en-US" sz="1800" dirty="0" err="1">
                <a:latin typeface="Source Sans Pro"/>
              </a:rPr>
              <a:t>VUmc</a:t>
            </a:r>
            <a:r>
              <a:rPr lang="en-US" sz="1800" dirty="0">
                <a:latin typeface="Source Sans Pro"/>
              </a:rPr>
              <a:t>, Maastricht UMC+, UMC Utrecht and your research institute. Note that UMC Utrecht must be added to the new collaboration despite being already part of an existing one.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hospital, so 3. Note that UMC Utrecht needs a new node despite already having one, as the existing one is for a different collaboration.</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Note that the users are linked only to the organization, not to the nodes.</a:t>
            </a:r>
            <a:endParaRPr lang="en-US" sz="1800" b="1" dirty="0">
              <a:latin typeface="Source Sans Pro"/>
            </a:endParaRPr>
          </a:p>
          <a:p>
            <a:pPr algn="just"/>
            <a:endParaRPr lang="en-NL" sz="1800" dirty="0"/>
          </a:p>
        </p:txBody>
      </p:sp>
    </p:spTree>
    <p:extLst>
      <p:ext uri="{BB962C8B-B14F-4D97-AF65-F5344CB8AC3E}">
        <p14:creationId xmlns:p14="http://schemas.microsoft.com/office/powerpoint/2010/main" val="106420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95" y="1122517"/>
            <a:ext cx="7397760" cy="5089968"/>
          </a:xfrm>
          <a:prstGeom prst="rect">
            <a:avLst/>
          </a:prstGeom>
        </p:spPr>
      </p:pic>
    </p:spTree>
    <p:extLst>
      <p:ext uri="{BB962C8B-B14F-4D97-AF65-F5344CB8AC3E}">
        <p14:creationId xmlns:p14="http://schemas.microsoft.com/office/powerpoint/2010/main" val="42218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563762" y="2102236"/>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6716162" y="5212742"/>
            <a:ext cx="3457648"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10361011" y="1494094"/>
            <a:ext cx="1267109"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4789569" y="3587867"/>
            <a:ext cx="1941833"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9674AF7B-B7E7-574D-2D4E-44E317D93A7C}"/>
              </a:ext>
            </a:extLst>
          </p:cNvPr>
          <p:cNvSpPr/>
          <p:nvPr/>
        </p:nvSpPr>
        <p:spPr>
          <a:xfrm>
            <a:off x="10361011" y="1494094"/>
            <a:ext cx="3629871"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5EFDEDF-A582-72FE-5A1C-7F71A87BD460}"/>
              </a:ext>
            </a:extLst>
          </p:cNvPr>
          <p:cNvSpPr/>
          <p:nvPr/>
        </p:nvSpPr>
        <p:spPr>
          <a:xfrm>
            <a:off x="4789569" y="2757489"/>
            <a:ext cx="5562745" cy="30860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Tree>
    <p:extLst>
      <p:ext uri="{BB962C8B-B14F-4D97-AF65-F5344CB8AC3E}">
        <p14:creationId xmlns:p14="http://schemas.microsoft.com/office/powerpoint/2010/main" val="2202163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6677025" y="1494093"/>
            <a:ext cx="4951095" cy="499878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7204671" y="1892013"/>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880327" y="1906077"/>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Open source</a:t>
                </a:r>
                <a:endParaRPr lang="nl-NL" sz="20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5617439" y="1922828"/>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4023527" y="1906074"/>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2431976" y="1906074"/>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8803194" y="1923902"/>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8892191" y="217770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5" name="Graphic 34">
            <a:extLst>
              <a:ext uri="{FF2B5EF4-FFF2-40B4-BE49-F238E27FC236}">
                <a16:creationId xmlns:a16="http://schemas.microsoft.com/office/drawing/2014/main" id="{D96DE052-0FF6-C4C3-B6CF-1C7D999E2DF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119688" y="2377856"/>
            <a:ext cx="679005" cy="679641"/>
          </a:xfrm>
          <a:prstGeom prst="rect">
            <a:avLst/>
          </a:prstGeom>
        </p:spPr>
      </p:pic>
      <p:grpSp>
        <p:nvGrpSpPr>
          <p:cNvPr id="40" name="Groep 23">
            <a:extLst>
              <a:ext uri="{FF2B5EF4-FFF2-40B4-BE49-F238E27FC236}">
                <a16:creationId xmlns:a16="http://schemas.microsoft.com/office/drawing/2014/main" id="{56D36E92-6F2D-2948-B453-D7C6D0401FF3}"/>
              </a:ext>
            </a:extLst>
          </p:cNvPr>
          <p:cNvGrpSpPr/>
          <p:nvPr/>
        </p:nvGrpSpPr>
        <p:grpSpPr>
          <a:xfrm>
            <a:off x="10385815" y="1920532"/>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474812" y="217433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2" name="Graphic 41">
            <a:extLst>
              <a:ext uri="{FF2B5EF4-FFF2-40B4-BE49-F238E27FC236}">
                <a16:creationId xmlns:a16="http://schemas.microsoft.com/office/drawing/2014/main" id="{176807B9-8C6E-657E-8AC9-D53BCA71710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72083" y="2375780"/>
            <a:ext cx="681717" cy="681717"/>
          </a:xfrm>
          <a:prstGeom prst="rect">
            <a:avLst/>
          </a:prstGeom>
        </p:spPr>
      </p:pic>
    </p:spTree>
    <p:extLst>
      <p:ext uri="{BB962C8B-B14F-4D97-AF65-F5344CB8AC3E}">
        <p14:creationId xmlns:p14="http://schemas.microsoft.com/office/powerpoint/2010/main" val="83024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7F8D5901-5B1E-D21D-CB35-40AC0DF2210F}"/>
              </a:ext>
            </a:extLst>
          </p:cNvPr>
          <p:cNvSpPr/>
          <p:nvPr/>
        </p:nvSpPr>
        <p:spPr>
          <a:xfrm>
            <a:off x="4789569" y="2030320"/>
            <a:ext cx="5592681" cy="438953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EF032F40-0BCD-E3B6-1868-4E63AEF3C50F}"/>
              </a:ext>
            </a:extLst>
          </p:cNvPr>
          <p:cNvSpPr/>
          <p:nvPr/>
        </p:nvSpPr>
        <p:spPr>
          <a:xfrm>
            <a:off x="10372725" y="3296728"/>
            <a:ext cx="971550" cy="16954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Tree>
    <p:extLst>
      <p:ext uri="{BB962C8B-B14F-4D97-AF65-F5344CB8AC3E}">
        <p14:creationId xmlns:p14="http://schemas.microsoft.com/office/powerpoint/2010/main" val="175833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pic>
        <p:nvPicPr>
          <p:cNvPr id="7" name="Picture 6" descr="A diagram of a server&#10;&#10;Description automatically generated">
            <a:extLst>
              <a:ext uri="{FF2B5EF4-FFF2-40B4-BE49-F238E27FC236}">
                <a16:creationId xmlns:a16="http://schemas.microsoft.com/office/drawing/2014/main" id="{92A705CF-DB38-ABAD-05D7-1DBEDA7AA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957" y="1945248"/>
            <a:ext cx="5528733" cy="3109912"/>
          </a:xfrm>
          <a:prstGeom prst="rect">
            <a:avLst/>
          </a:prstGeom>
        </p:spPr>
      </p:pic>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spTree>
    <p:extLst>
      <p:ext uri="{BB962C8B-B14F-4D97-AF65-F5344CB8AC3E}">
        <p14:creationId xmlns:p14="http://schemas.microsoft.com/office/powerpoint/2010/main" val="355718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04" y="3429000"/>
            <a:ext cx="706114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spTree>
    <p:extLst>
      <p:ext uri="{BB962C8B-B14F-4D97-AF65-F5344CB8AC3E}">
        <p14:creationId xmlns:p14="http://schemas.microsoft.com/office/powerpoint/2010/main" val="161679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rcRect r="1870" b="1606"/>
          <a:stretch/>
        </p:blipFill>
        <p:spPr>
          <a:xfrm>
            <a:off x="2087753" y="1072643"/>
            <a:ext cx="7866569" cy="5313291"/>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5" name="Rechthoek 4">
            <a:extLst>
              <a:ext uri="{FF2B5EF4-FFF2-40B4-BE49-F238E27FC236}">
                <a16:creationId xmlns:a16="http://schemas.microsoft.com/office/drawing/2014/main" id="{A993F891-8537-4B63-AFF8-892F3948D12F}"/>
              </a:ext>
            </a:extLst>
          </p:cNvPr>
          <p:cNvSpPr/>
          <p:nvPr/>
        </p:nvSpPr>
        <p:spPr>
          <a:xfrm>
            <a:off x="914400" y="1161588"/>
            <a:ext cx="9091961" cy="521691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225411"/>
            <a:ext cx="4857750" cy="1562100"/>
          </a:xfrm>
          <a:prstGeom prst="rect">
            <a:avLst/>
          </a:prstGeom>
        </p:spPr>
      </p:pic>
      <p:pic>
        <p:nvPicPr>
          <p:cNvPr id="8" name="Graphic 7">
            <a:extLst>
              <a:ext uri="{FF2B5EF4-FFF2-40B4-BE49-F238E27FC236}">
                <a16:creationId xmlns:a16="http://schemas.microsoft.com/office/drawing/2014/main" id="{4C3BAB14-699E-477C-91CD-C804237DF0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24613"/>
            <a:ext cx="3857625" cy="1647825"/>
          </a:xfrm>
          <a:prstGeom prst="rect">
            <a:avLst/>
          </a:prstGeom>
        </p:spPr>
      </p:pic>
    </p:spTree>
    <p:extLst>
      <p:ext uri="{BB962C8B-B14F-4D97-AF65-F5344CB8AC3E}">
        <p14:creationId xmlns:p14="http://schemas.microsoft.com/office/powerpoint/2010/main" val="2463744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59A135E3-D272-5A6A-47F5-6BDE9D385CA2}"/>
              </a:ext>
            </a:extLst>
          </p:cNvPr>
          <p:cNvPicPr>
            <a:picLocks noChangeAspect="1"/>
          </p:cNvPicPr>
          <p:nvPr/>
        </p:nvPicPr>
        <p:blipFill>
          <a:blip r:embed="rId3"/>
          <a:srcRect r="1870" b="1606"/>
          <a:stretch/>
        </p:blipFill>
        <p:spPr>
          <a:xfrm>
            <a:off x="2087753" y="1072643"/>
            <a:ext cx="7866569" cy="5313291"/>
          </a:xfrm>
          <a:prstGeom prst="rect">
            <a:avLst/>
          </a:prstGeom>
        </p:spPr>
      </p:pic>
      <p:sp>
        <p:nvSpPr>
          <p:cNvPr id="9" name="Rechthoek 4">
            <a:extLst>
              <a:ext uri="{FF2B5EF4-FFF2-40B4-BE49-F238E27FC236}">
                <a16:creationId xmlns:a16="http://schemas.microsoft.com/office/drawing/2014/main" id="{16CC8E3B-57E5-AC2C-8DB6-AAC13072DEEE}"/>
              </a:ext>
            </a:extLst>
          </p:cNvPr>
          <p:cNvSpPr/>
          <p:nvPr/>
        </p:nvSpPr>
        <p:spPr>
          <a:xfrm>
            <a:off x="914400" y="1169022"/>
            <a:ext cx="9091961" cy="521691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224800"/>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1990800"/>
            <a:ext cx="3028950" cy="3438525"/>
          </a:xfrm>
          <a:prstGeom prst="rect">
            <a:avLst/>
          </a:prstGeom>
        </p:spPr>
      </p:pic>
      <p:pic>
        <p:nvPicPr>
          <p:cNvPr id="8" name="Graphic 7">
            <a:extLst>
              <a:ext uri="{FF2B5EF4-FFF2-40B4-BE49-F238E27FC236}">
                <a16:creationId xmlns:a16="http://schemas.microsoft.com/office/drawing/2014/main" id="{FCD92B81-DC1B-429D-B152-2DDBA89A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3441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5B60EDCF-60B4-B435-9B18-22AC829BC41B}"/>
              </a:ext>
            </a:extLst>
          </p:cNvPr>
          <p:cNvPicPr>
            <a:picLocks noChangeAspect="1"/>
          </p:cNvPicPr>
          <p:nvPr/>
        </p:nvPicPr>
        <p:blipFill>
          <a:blip r:embed="rId3"/>
          <a:srcRect r="1870" b="1606"/>
          <a:stretch/>
        </p:blipFill>
        <p:spPr>
          <a:xfrm>
            <a:off x="2087753" y="1072643"/>
            <a:ext cx="7866569" cy="5313291"/>
          </a:xfrm>
          <a:prstGeom prst="rect">
            <a:avLst/>
          </a:prstGeom>
        </p:spPr>
      </p:pic>
      <p:sp>
        <p:nvSpPr>
          <p:cNvPr id="10" name="Rechthoek 4">
            <a:extLst>
              <a:ext uri="{FF2B5EF4-FFF2-40B4-BE49-F238E27FC236}">
                <a16:creationId xmlns:a16="http://schemas.microsoft.com/office/drawing/2014/main" id="{F5E9DA2B-FB06-AE41-C2D6-F4FC50253ACE}"/>
              </a:ext>
            </a:extLst>
          </p:cNvPr>
          <p:cNvSpPr/>
          <p:nvPr/>
        </p:nvSpPr>
        <p:spPr>
          <a:xfrm>
            <a:off x="914400" y="1191324"/>
            <a:ext cx="9091961" cy="521691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224800"/>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1990800"/>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668" y="1990800"/>
            <a:ext cx="3095625" cy="3419475"/>
          </a:xfrm>
          <a:prstGeom prst="rect">
            <a:avLst/>
          </a:prstGeom>
        </p:spPr>
      </p:pic>
      <p:pic>
        <p:nvPicPr>
          <p:cNvPr id="9" name="Graphic 8">
            <a:extLst>
              <a:ext uri="{FF2B5EF4-FFF2-40B4-BE49-F238E27FC236}">
                <a16:creationId xmlns:a16="http://schemas.microsoft.com/office/drawing/2014/main" id="{23060CB4-5208-4CAF-8844-2F16EEAF83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20567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99514482-FEDB-C31D-F86A-52B950FE6230}"/>
              </a:ext>
            </a:extLst>
          </p:cNvPr>
          <p:cNvPicPr>
            <a:picLocks noChangeAspect="1"/>
          </p:cNvPicPr>
          <p:nvPr/>
        </p:nvPicPr>
        <p:blipFill>
          <a:blip r:embed="rId3"/>
          <a:srcRect r="1870" b="1606"/>
          <a:stretch/>
        </p:blipFill>
        <p:spPr>
          <a:xfrm>
            <a:off x="2087753" y="1072643"/>
            <a:ext cx="7866569" cy="5313291"/>
          </a:xfrm>
          <a:prstGeom prst="rect">
            <a:avLst/>
          </a:prstGeom>
        </p:spPr>
      </p:pic>
      <p:sp>
        <p:nvSpPr>
          <p:cNvPr id="13" name="Rechthoek 4">
            <a:extLst>
              <a:ext uri="{FF2B5EF4-FFF2-40B4-BE49-F238E27FC236}">
                <a16:creationId xmlns:a16="http://schemas.microsoft.com/office/drawing/2014/main" id="{841F9EDF-1C19-C8AA-7A03-1D33D7A27EFB}"/>
              </a:ext>
            </a:extLst>
          </p:cNvPr>
          <p:cNvSpPr/>
          <p:nvPr/>
        </p:nvSpPr>
        <p:spPr>
          <a:xfrm>
            <a:off x="914400" y="1191324"/>
            <a:ext cx="9091961" cy="521691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CBE2927D-BEFE-A43A-02AF-78333F2784F3}"/>
              </a:ext>
            </a:extLst>
          </p:cNvPr>
          <p:cNvGrpSpPr/>
          <p:nvPr/>
        </p:nvGrpSpPr>
        <p:grpSpPr>
          <a:xfrm>
            <a:off x="914400" y="1424613"/>
            <a:ext cx="8233862" cy="4004712"/>
            <a:chOff x="914400" y="1424613"/>
            <a:chExt cx="8233862" cy="4004712"/>
          </a:xfrm>
        </p:grpSpPr>
        <p:grpSp>
          <p:nvGrpSpPr>
            <p:cNvPr id="3" name="Group 2">
              <a:extLst>
                <a:ext uri="{FF2B5EF4-FFF2-40B4-BE49-F238E27FC236}">
                  <a16:creationId xmlns:a16="http://schemas.microsoft.com/office/drawing/2014/main" id="{D2FB129A-2174-6A46-8A4A-FB6F1C3D8ED9}"/>
                </a:ext>
              </a:extLst>
            </p:cNvPr>
            <p:cNvGrpSpPr/>
            <p:nvPr/>
          </p:nvGrpSpPr>
          <p:grpSpPr>
            <a:xfrm>
              <a:off x="3888798" y="1990800"/>
              <a:ext cx="5259464" cy="3438525"/>
              <a:chOff x="3888798" y="1990800"/>
              <a:chExt cx="5259464" cy="3438525"/>
            </a:xfrm>
          </p:grpSpPr>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224800"/>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1990800"/>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668" y="1990800"/>
                <a:ext cx="3095625" cy="3419475"/>
              </a:xfrm>
              <a:prstGeom prst="rect">
                <a:avLst/>
              </a:prstGeom>
            </p:spPr>
          </p:pic>
          <p:pic>
            <p:nvPicPr>
              <p:cNvPr id="9" name="Graphic 8">
                <a:extLst>
                  <a:ext uri="{FF2B5EF4-FFF2-40B4-BE49-F238E27FC236}">
                    <a16:creationId xmlns:a16="http://schemas.microsoft.com/office/drawing/2014/main" id="{BA7A7EBB-4D51-4FAE-A6A5-EB9DB97BCD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1493" y="2653200"/>
                <a:ext cx="4629150" cy="1476375"/>
              </a:xfrm>
              <a:prstGeom prst="rect">
                <a:avLst/>
              </a:prstGeom>
            </p:spPr>
          </p:pic>
        </p:grpSp>
        <p:pic>
          <p:nvPicPr>
            <p:cNvPr id="10" name="Graphic 9">
              <a:extLst>
                <a:ext uri="{FF2B5EF4-FFF2-40B4-BE49-F238E27FC236}">
                  <a16:creationId xmlns:a16="http://schemas.microsoft.com/office/drawing/2014/main" id="{094BF8C1-725A-4399-9045-86A0DFFAD2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4400" y="1424613"/>
              <a:ext cx="3857625" cy="1647825"/>
            </a:xfrm>
            <a:prstGeom prst="rect">
              <a:avLst/>
            </a:prstGeom>
          </p:spPr>
        </p:pic>
      </p:grpSp>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895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80CA86-C524-3683-5340-D58B6AF7385D}"/>
                  </a:ext>
                </a:extLst>
              </p:cNvPr>
              <p:cNvSpPr>
                <a:spLocks noGrp="1"/>
              </p:cNvSpPr>
              <p:nvPr>
                <p:ph idx="1"/>
              </p:nvPr>
            </p:nvSpPr>
            <p:spPr>
              <a:xfrm>
                <a:off x="838200" y="1602317"/>
                <a:ext cx="10515600" cy="4908550"/>
              </a:xfrm>
            </p:spPr>
            <p:txBody>
              <a:bodyPr/>
              <a:lstStyle/>
              <a:p>
                <a:pPr marL="0" indent="0">
                  <a:buNone/>
                </a:pPr>
                <a:r>
                  <a:rPr lang="en-US" sz="1400" dirty="0"/>
                  <a:t>Two centers A and B have the following data regarding the age of a set of patients:</a:t>
                </a:r>
              </a:p>
              <a:p>
                <a:pPr marL="0" indent="0">
                  <a:buNone/>
                </a:pPr>
                <a:r>
                  <a:rPr lang="en-US" sz="1400" dirty="0"/>
                  <a:t>a=[34,42,28,49]</a:t>
                </a:r>
              </a:p>
              <a:p>
                <a:pPr marL="0" indent="0">
                  <a:buNone/>
                </a:pPr>
                <a:r>
                  <a:rPr lang="en-US" sz="1400" dirty="0"/>
                  <a:t>b=[51,23,44]</a:t>
                </a:r>
              </a:p>
              <a:p>
                <a:pPr marL="0" indent="0">
                  <a:buNone/>
                </a:pPr>
                <a:r>
                  <a:rPr lang="en-US" sz="1400" dirty="0"/>
                  <a:t>Each center has a data station, and we want to compute the overall average age of the patients.</a:t>
                </a:r>
              </a:p>
              <a:p>
                <a:pPr marL="0" indent="0">
                  <a:buNone/>
                </a:pPr>
                <a:r>
                  <a:rPr lang="en-US" sz="1400" dirty="0"/>
                  <a:t>Given that the central average can be computed by summing up all the values and dividing the sum by the number of values, using the following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38+42+28+49+51+23+44</m:t>
                              </m:r>
                            </m:num>
                            <m:den>
                              <m:r>
                                <a:rPr lang="en-US" sz="1400" b="0" i="1" smtClean="0">
                                  <a:latin typeface="Cambria Math" panose="02040503050406030204" pitchFamily="18" charset="0"/>
                                </a:rPr>
                                <m:t>7</m:t>
                              </m:r>
                            </m:den>
                          </m:f>
                        </m:e>
                      </m:nary>
                    </m:oMath>
                  </m:oMathPara>
                </a14:m>
                <a:endParaRPr lang="en-US" sz="1400" dirty="0"/>
              </a:p>
              <a:p>
                <a:pPr marL="0" indent="0">
                  <a:buNone/>
                </a:pPr>
                <a:endParaRPr lang="en-US" sz="1400" dirty="0"/>
              </a:p>
              <a:p>
                <a:pPr marL="0" indent="0">
                  <a:buNone/>
                </a:pPr>
                <a:r>
                  <a:rPr lang="en-US" sz="1400" dirty="0"/>
                  <a:t>To make it ready for a federate computation, the equation can be rewritten as the sum of the elements of A plus the sum of the elements of B, divided by the number of elements of A plus the number of elements of B:</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34+42+28+49</m:t>
                              </m:r>
                            </m:e>
                          </m:d>
                          <m:r>
                            <a:rPr lang="en-US" sz="1400" b="0" i="1" smtClean="0">
                              <a:latin typeface="Cambria Math" panose="02040503050406030204" pitchFamily="18" charset="0"/>
                            </a:rPr>
                            <m:t>+(51+23+44)]</m:t>
                          </m:r>
                        </m:e>
                      </m:nary>
                    </m:oMath>
                  </m:oMathPara>
                </a14:m>
                <a:endParaRPr lang="en-US" sz="1400" dirty="0"/>
              </a:p>
              <a:p>
                <a:pPr marL="0" indent="0">
                  <a:buNone/>
                </a:pPr>
                <a:endParaRPr lang="en-US" sz="1400" dirty="0"/>
              </a:p>
              <a:p>
                <a:pPr marL="0" indent="0">
                  <a:buNone/>
                </a:pPr>
                <a:r>
                  <a:rPr lang="en-US" sz="1400" b="1" dirty="0"/>
                  <a:t>Can you determine which part of the infrastructure will execute each part of the computation, and which is the result returned by the different parts?</a:t>
                </a:r>
                <a:endParaRPr lang="en-NL" sz="1400" b="1" dirty="0"/>
              </a:p>
            </p:txBody>
          </p:sp>
        </mc:Choice>
        <mc:Fallback xmlns="">
          <p:sp>
            <p:nvSpPr>
              <p:cNvPr id="3" name="Content Placeholder 2">
                <a:extLst>
                  <a:ext uri="{FF2B5EF4-FFF2-40B4-BE49-F238E27FC236}">
                    <a16:creationId xmlns:a16="http://schemas.microsoft.com/office/drawing/2014/main" id="{F080CA86-C524-3683-5340-D58B6AF7385D}"/>
                  </a:ext>
                </a:extLst>
              </p:cNvPr>
              <p:cNvSpPr>
                <a:spLocks noGrp="1" noRot="1" noChangeAspect="1" noMove="1" noResize="1" noEditPoints="1" noAdjustHandles="1" noChangeArrowheads="1" noChangeShapeType="1" noTextEdit="1"/>
              </p:cNvSpPr>
              <p:nvPr>
                <p:ph idx="1"/>
              </p:nvPr>
            </p:nvSpPr>
            <p:spPr>
              <a:xfrm>
                <a:off x="838200" y="1602317"/>
                <a:ext cx="10515600" cy="4908550"/>
              </a:xfrm>
              <a:blipFill>
                <a:blip r:embed="rId2"/>
                <a:stretch>
                  <a:fillRect l="-174" t="-621" b="-1739"/>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500310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B1327B-FDF5-AB77-0567-98B44FCA3E75}"/>
                  </a:ext>
                </a:extLst>
              </p:cNvPr>
              <p:cNvSpPr>
                <a:spLocks noGrp="1"/>
              </p:cNvSpPr>
              <p:nvPr>
                <p:ph idx="1"/>
              </p:nvPr>
            </p:nvSpPr>
            <p:spPr>
              <a:xfrm>
                <a:off x="838200" y="1706594"/>
                <a:ext cx="10515600" cy="4660900"/>
              </a:xfrm>
            </p:spPr>
            <p:txBody>
              <a:bodyPr/>
              <a:lstStyle/>
              <a:p>
                <a:pPr marL="0" indent="0">
                  <a:buNone/>
                </a:pPr>
                <a:r>
                  <a:rPr lang="en-US" sz="1400" dirty="0"/>
                  <a:t>The Server starts the central task on one of the two nodes (e.g. Data station A).</a:t>
                </a:r>
              </a:p>
              <a:p>
                <a:pPr marL="0" indent="0">
                  <a:buNone/>
                </a:pPr>
                <a:r>
                  <a:rPr lang="en-US" sz="1400" dirty="0"/>
                  <a:t>The node A starts two subtasks, one per node. Node A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=34+42+28+49</m:t>
                          </m:r>
                        </m:e>
                      </m:nary>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 </m:t>
                    </m:r>
                  </m:oMath>
                </a14:m>
                <a:r>
                  <a:rPr lang="en-US" sz="1400" dirty="0"/>
                  <a:t>153,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=3</m:t>
                    </m:r>
                  </m:oMath>
                </a14:m>
                <a:endParaRPr lang="en-US" sz="1400" dirty="0"/>
              </a:p>
              <a:p>
                <a:pPr marL="0" indent="0">
                  <a:buNone/>
                </a:pPr>
                <a:r>
                  <a:rPr lang="en-US" sz="1400" dirty="0"/>
                  <a:t>Node B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=51+23+44</m:t>
                          </m:r>
                        </m:e>
                      </m:nary>
                      <m:r>
                        <a:rPr lang="en-US" sz="1400" b="0" i="1" smtClean="0">
                          <a:latin typeface="Cambria Math" panose="02040503050406030204" pitchFamily="18" charset="0"/>
                        </a:rPr>
                        <m:t> </m:t>
                      </m:r>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 </m:t>
                    </m:r>
                  </m:oMath>
                </a14:m>
                <a:r>
                  <a:rPr lang="en-US" sz="1400" dirty="0"/>
                  <a:t>118,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=3</m:t>
                    </m:r>
                  </m:oMath>
                </a14:m>
                <a:endParaRPr lang="en-US" sz="1400" dirty="0"/>
              </a:p>
              <a:p>
                <a:pPr marL="0" indent="0">
                  <a:buNone/>
                </a:pPr>
                <a:r>
                  <a:rPr lang="en-US" sz="1400" dirty="0"/>
                  <a:t>The central task receives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oMath>
                </a14:m>
                <a:r>
                  <a:rPr lang="en-US" sz="1400" dirty="0"/>
                  <a:t> from node A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oMath>
                </a14:m>
                <a:r>
                  <a:rPr lang="en-US" sz="1400" dirty="0"/>
                  <a:t> from node B, and will run the following computation:</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153+118</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=38,71</m:t>
                      </m:r>
                    </m:oMath>
                  </m:oMathPara>
                </a14:m>
                <a:endParaRPr lang="en-US" sz="1400" dirty="0"/>
              </a:p>
            </p:txBody>
          </p:sp>
        </mc:Choice>
        <mc:Fallback xmlns="">
          <p:sp>
            <p:nvSpPr>
              <p:cNvPr id="3" name="Content Placeholder 2">
                <a:extLst>
                  <a:ext uri="{FF2B5EF4-FFF2-40B4-BE49-F238E27FC236}">
                    <a16:creationId xmlns:a16="http://schemas.microsoft.com/office/drawing/2014/main" id="{85B1327B-FDF5-AB77-0567-98B44FCA3E75}"/>
                  </a:ext>
                </a:extLst>
              </p:cNvPr>
              <p:cNvSpPr>
                <a:spLocks noGrp="1" noRot="1" noChangeAspect="1" noMove="1" noResize="1" noEditPoints="1" noAdjustHandles="1" noChangeArrowheads="1" noChangeShapeType="1" noTextEdit="1"/>
              </p:cNvSpPr>
              <p:nvPr>
                <p:ph idx="1"/>
              </p:nvPr>
            </p:nvSpPr>
            <p:spPr>
              <a:xfrm>
                <a:off x="838200" y="1706594"/>
                <a:ext cx="10515600" cy="4660900"/>
              </a:xfrm>
              <a:blipFill>
                <a:blip r:embed="rId2"/>
                <a:stretch>
                  <a:fillRect l="-174" t="-3922"/>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982751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62400"/>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910" t="51732" r="36359" b="43853"/>
            <a:stretch/>
          </p:blipFill>
          <p:spPr>
            <a:xfrm>
              <a:off x="8412229" y="4092575"/>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92116-0E62-45E4-A606-D334EE2D2ADE}">
  <ds:schemaRefs>
    <ds:schemaRef ds:uri="http://schemas.microsoft.com/sharepoint/v3/contenttype/forms"/>
  </ds:schemaRefs>
</ds:datastoreItem>
</file>

<file path=customXml/itemProps2.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1817</Words>
  <Application>Microsoft Office PowerPoint</Application>
  <PresentationFormat>Widescreen</PresentationFormat>
  <Paragraphs>163</Paragraphs>
  <Slides>29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Cambria Math</vt:lpstr>
      <vt:lpstr>Mulish</vt:lpstr>
      <vt:lpstr>Source Sans Pro</vt:lpstr>
      <vt:lpstr>Source Sans Pro SemiBold</vt:lpstr>
      <vt:lpstr>vantage6-template-workshop</vt:lpstr>
      <vt:lpstr>V6 basics</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Solution</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Algorithm projection on infrastructure</vt:lpstr>
      <vt:lpstr>Algorithm projection on infrastructure</vt:lpstr>
      <vt:lpstr>Algorithm projection on infrastructure</vt:lpstr>
      <vt:lpstr>Exercise</vt:lpstr>
      <vt:lpstr>Solution</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50</cp:revision>
  <dcterms:created xsi:type="dcterms:W3CDTF">2024-08-23T13:33:44Z</dcterms:created>
  <dcterms:modified xsi:type="dcterms:W3CDTF">2024-09-17T14:34:30Z</dcterms:modified>
</cp:coreProperties>
</file>